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6"/>
  </p:notesMasterIdLst>
  <p:sldIdLst>
    <p:sldId id="277" r:id="rId2"/>
    <p:sldId id="316" r:id="rId3"/>
    <p:sldId id="292" r:id="rId4"/>
    <p:sldId id="288" r:id="rId5"/>
    <p:sldId id="296" r:id="rId6"/>
    <p:sldId id="294" r:id="rId7"/>
    <p:sldId id="315" r:id="rId8"/>
    <p:sldId id="308" r:id="rId9"/>
    <p:sldId id="310" r:id="rId10"/>
    <p:sldId id="311" r:id="rId11"/>
    <p:sldId id="312" r:id="rId12"/>
    <p:sldId id="313" r:id="rId13"/>
    <p:sldId id="314" r:id="rId14"/>
    <p:sldId id="301" r:id="rId15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C00000"/>
    <a:srgbClr val="00B050"/>
    <a:srgbClr val="7F7F7F"/>
    <a:srgbClr val="AAAAAA"/>
    <a:srgbClr val="FF0000"/>
    <a:srgbClr val="555555"/>
    <a:srgbClr val="A5A7A6"/>
    <a:srgbClr val="70CFFF"/>
    <a:srgbClr val="558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8172" autoAdjust="0"/>
  </p:normalViewPr>
  <p:slideViewPr>
    <p:cSldViewPr>
      <p:cViewPr>
        <p:scale>
          <a:sx n="50" d="100"/>
          <a:sy n="50" d="100"/>
        </p:scale>
        <p:origin x="1188" y="49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fetscherin\Desktop\Dropbox\RESEARCH\Brand%20Forgiveness\HistCite%20Analysis\2018-02-05-Analysis%20HistCit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fetscherin\Desktop\Dropbox\2019-CBR%20CONFERENCE\2-Marc%20Presentations\2019-presentation%20graph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876723742865474E-2"/>
          <c:y val="3.1385019180294772E-2"/>
          <c:w val="0.95178083023952886"/>
          <c:h val="0.804372858218460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'Over Time'!$C$1</c:f>
              <c:strCache>
                <c:ptCount val="1"/>
                <c:pt idx="0">
                  <c:v>Recs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'Over Time'!$B$2:$B$26</c:f>
              <c:numCache>
                <c:formatCode>General</c:formatCode>
                <c:ptCount val="25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1996</c:v>
                </c:pt>
                <c:pt idx="6">
                  <c:v>1998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</c:numCache>
            </c:numRef>
          </c:cat>
          <c:val>
            <c:numRef>
              <c:f>'Over Time'!$C$2:$C$26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4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2</c:v>
                </c:pt>
                <c:pt idx="8">
                  <c:v>27</c:v>
                </c:pt>
                <c:pt idx="9">
                  <c:v>36</c:v>
                </c:pt>
                <c:pt idx="10">
                  <c:v>22</c:v>
                </c:pt>
                <c:pt idx="11">
                  <c:v>38</c:v>
                </c:pt>
                <c:pt idx="12">
                  <c:v>51</c:v>
                </c:pt>
                <c:pt idx="13">
                  <c:v>51</c:v>
                </c:pt>
                <c:pt idx="14">
                  <c:v>54</c:v>
                </c:pt>
                <c:pt idx="15">
                  <c:v>74</c:v>
                </c:pt>
                <c:pt idx="16">
                  <c:v>56</c:v>
                </c:pt>
                <c:pt idx="17">
                  <c:v>85</c:v>
                </c:pt>
                <c:pt idx="18">
                  <c:v>75</c:v>
                </c:pt>
                <c:pt idx="19">
                  <c:v>85</c:v>
                </c:pt>
                <c:pt idx="20">
                  <c:v>87</c:v>
                </c:pt>
                <c:pt idx="21">
                  <c:v>85</c:v>
                </c:pt>
                <c:pt idx="22">
                  <c:v>143</c:v>
                </c:pt>
                <c:pt idx="23">
                  <c:v>126</c:v>
                </c:pt>
                <c:pt idx="24">
                  <c:v>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AE-4558-AC3A-5526C0301B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7"/>
        <c:overlap val="-81"/>
        <c:axId val="174755280"/>
        <c:axId val="174752784"/>
      </c:barChart>
      <c:catAx>
        <c:axId val="17475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752784"/>
        <c:crosses val="autoZero"/>
        <c:auto val="1"/>
        <c:lblAlgn val="ctr"/>
        <c:lblOffset val="100"/>
        <c:noMultiLvlLbl val="0"/>
      </c:catAx>
      <c:valAx>
        <c:axId val="1747527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4755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2962962962962962"/>
          <c:w val="0.94607843137254899"/>
          <c:h val="0.7530803441236512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Sheet1!$D$12</c:f>
              <c:strCache>
                <c:ptCount val="1"/>
                <c:pt idx="0">
                  <c:v>very unlikely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Sheet1!$E$11</c:f>
              <c:strCache>
                <c:ptCount val="1"/>
                <c:pt idx="0">
                  <c:v>Percentage</c:v>
                </c:pt>
              </c:strCache>
            </c:strRef>
          </c:cat>
          <c:val>
            <c:numRef>
              <c:f>Sheet1!$E$12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A0-4327-BFD4-1744A83BEA26}"/>
            </c:ext>
          </c:extLst>
        </c:ser>
        <c:ser>
          <c:idx val="1"/>
          <c:order val="1"/>
          <c:tx>
            <c:strRef>
              <c:f>Sheet1!$D$13</c:f>
              <c:strCache>
                <c:ptCount val="1"/>
                <c:pt idx="0">
                  <c:v>unlikely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Sheet1!$E$11</c:f>
              <c:strCache>
                <c:ptCount val="1"/>
                <c:pt idx="0">
                  <c:v>Percentage</c:v>
                </c:pt>
              </c:strCache>
            </c:strRef>
          </c:cat>
          <c:val>
            <c:numRef>
              <c:f>Sheet1!$E$13</c:f>
              <c:numCache>
                <c:formatCode>0%</c:formatCode>
                <c:ptCount val="1"/>
                <c:pt idx="0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A0-4327-BFD4-1744A83BEA26}"/>
            </c:ext>
          </c:extLst>
        </c:ser>
        <c:ser>
          <c:idx val="2"/>
          <c:order val="2"/>
          <c:tx>
            <c:strRef>
              <c:f>Sheet1!$D$14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AAAAA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Sheet1!$E$11</c:f>
              <c:strCache>
                <c:ptCount val="1"/>
                <c:pt idx="0">
                  <c:v>Percentage</c:v>
                </c:pt>
              </c:strCache>
            </c:strRef>
          </c:cat>
          <c:val>
            <c:numRef>
              <c:f>Sheet1!$E$14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A0-4327-BFD4-1744A83BEA26}"/>
            </c:ext>
          </c:extLst>
        </c:ser>
        <c:ser>
          <c:idx val="3"/>
          <c:order val="3"/>
          <c:tx>
            <c:strRef>
              <c:f>Sheet1!$D$15</c:f>
              <c:strCache>
                <c:ptCount val="1"/>
                <c:pt idx="0">
                  <c:v>likely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Sheet1!$E$11</c:f>
              <c:strCache>
                <c:ptCount val="1"/>
                <c:pt idx="0">
                  <c:v>Percentage</c:v>
                </c:pt>
              </c:strCache>
            </c:strRef>
          </c:cat>
          <c:val>
            <c:numRef>
              <c:f>Sheet1!$E$15</c:f>
              <c:numCache>
                <c:formatCode>0%</c:formatCode>
                <c:ptCount val="1"/>
                <c:pt idx="0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A0-4327-BFD4-1744A83BEA26}"/>
            </c:ext>
          </c:extLst>
        </c:ser>
        <c:ser>
          <c:idx val="4"/>
          <c:order val="4"/>
          <c:tx>
            <c:strRef>
              <c:f>Sheet1!$D$16</c:f>
              <c:strCache>
                <c:ptCount val="1"/>
                <c:pt idx="0">
                  <c:v>very likely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Sheet1!$E$11</c:f>
              <c:strCache>
                <c:ptCount val="1"/>
                <c:pt idx="0">
                  <c:v>Percentage</c:v>
                </c:pt>
              </c:strCache>
            </c:strRef>
          </c:cat>
          <c:val>
            <c:numRef>
              <c:f>Sheet1!$E$16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A0-4327-BFD4-1744A83BEA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96724000"/>
        <c:axId val="1996724416"/>
      </c:barChart>
      <c:catAx>
        <c:axId val="19967240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96724416"/>
        <c:crosses val="autoZero"/>
        <c:auto val="1"/>
        <c:lblAlgn val="ctr"/>
        <c:lblOffset val="100"/>
        <c:noMultiLvlLbl val="0"/>
      </c:catAx>
      <c:valAx>
        <c:axId val="199672441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996724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7352941176470579E-2"/>
          <c:y val="0.68826552930883644"/>
          <c:w val="0.9"/>
          <c:h val="0.117290026246719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5/18/2019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86200"/>
            <a:ext cx="12188825" cy="29718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  <a:alpha val="53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3887117"/>
            <a:ext cx="10360501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4399020"/>
            <a:ext cx="8532178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9B82-15D3-49A2-BEA0-78678E7E3829}" type="datetime1">
              <a:rPr lang="en-US" smtClean="0"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83C33-4BED-4BCA-A2DA-556F14D99889}" type="datetime1">
              <a:rPr lang="en-US" smtClean="0"/>
              <a:t>5/18/2019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1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7990-674B-4448-8342-2E66AB76F7FB}" type="datetime1">
              <a:rPr lang="en-US" smtClean="0"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58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02BE-94A3-4AEA-B4A4-DD0662AB5505}" type="datetime1">
              <a:rPr lang="en-US" smtClean="0"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22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5BAB-962F-4683-B8A2-93EF199C32ED}" type="datetime1">
              <a:rPr lang="en-US" smtClean="0"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1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9781-D1F6-46BF-B9CA-ACEB5EBFC2EE}" type="datetime1">
              <a:rPr lang="en-US" smtClean="0"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A6D1-FB19-4897-9B43-E640DDF79069}" type="datetime1">
              <a:rPr lang="en-US" smtClean="0"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2DF0-C591-4F77-BB05-53DDDA66FEA3}" type="datetime1">
              <a:rPr lang="en-US" smtClean="0"/>
              <a:t>5/18/2019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3A8A-CA52-4FFE-87A2-CF7C6C95546E}" type="datetime1">
              <a:rPr lang="en-US" smtClean="0"/>
              <a:t>5/18/2019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9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A84E5-AF54-4790-8E3B-85774B0CF244}" type="datetime1">
              <a:rPr lang="en-US" smtClean="0"/>
              <a:t>5/18/2019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2A0D-2209-4C84-B263-67B1BACA00CE}" type="datetime1">
              <a:rPr lang="en-US" smtClean="0"/>
              <a:t>5/18/2019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4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3A8D-2661-49C2-8BE0-536722FA7E4F}" type="datetime1">
              <a:rPr lang="en-US" smtClean="0"/>
              <a:t>5/18/2019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8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138425"/>
            <a:ext cx="10969943" cy="498773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D4AC3-78D2-4535-97F7-1348DCD6B6F5}" type="datetime1">
              <a:rPr lang="en-US" smtClean="0"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8/JPBM-04-2018-1845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Rectangle 226"/>
          <p:cNvSpPr/>
          <p:nvPr/>
        </p:nvSpPr>
        <p:spPr>
          <a:xfrm>
            <a:off x="0" y="0"/>
            <a:ext cx="6246812" cy="6858000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TextBox 220"/>
          <p:cNvSpPr txBox="1"/>
          <p:nvPr/>
        </p:nvSpPr>
        <p:spPr>
          <a:xfrm>
            <a:off x="608012" y="762000"/>
            <a:ext cx="5791200" cy="2691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CORPORATE BOARD &amp; </a:t>
            </a:r>
          </a:p>
          <a:p>
            <a:pPr>
              <a:lnSpc>
                <a:spcPct val="70000"/>
              </a:lnSpc>
            </a:pPr>
            <a:r>
              <a:rPr lang="en-US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TEAM OF EXECUTIVES</a:t>
            </a:r>
            <a:endParaRPr lang="en-US" sz="6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608012" y="35814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is a sample text. Insert your desired text here. </a:t>
            </a:r>
            <a:endParaRPr lang="en-US" sz="18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forgiven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96" y="0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8012" y="1371600"/>
            <a:ext cx="10972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A5A7A6"/>
                </a:solidFill>
                <a:latin typeface="+mj-lt"/>
              </a:rPr>
              <a:t>BRAND</a:t>
            </a:r>
          </a:p>
          <a:p>
            <a:endParaRPr lang="en-US" sz="7200" dirty="0">
              <a:solidFill>
                <a:srgbClr val="A5A7A6"/>
              </a:solidFill>
              <a:latin typeface="+mj-lt"/>
            </a:endParaRPr>
          </a:p>
          <a:p>
            <a:pPr algn="ctr"/>
            <a:endParaRPr lang="en-US" sz="3200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/>
            </a:r>
            <a:br>
              <a:rPr lang="en-US" sz="3200" b="1" dirty="0">
                <a:solidFill>
                  <a:schemeClr val="bg1"/>
                </a:solidFill>
                <a:latin typeface="+mj-lt"/>
              </a:rPr>
            </a:b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Marc 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Fetscherin, Ph.D.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Ronald G. and N. Jayne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Gelbman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Chair of International Business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Professor of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Marketing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Rollins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College, USA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3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0"/>
            <a:ext cx="1547597" cy="92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8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 145"/>
          <p:cNvSpPr>
            <a:spLocks noGrp="1"/>
          </p:cNvSpPr>
          <p:nvPr>
            <p:ph type="title"/>
          </p:nvPr>
        </p:nvSpPr>
        <p:spPr>
          <a:xfrm>
            <a:off x="630418" y="685800"/>
            <a:ext cx="10969943" cy="711081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Results Antecedes of Brand Forgiveness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8830" y="1534280"/>
            <a:ext cx="108757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Likelihood to forgive</a:t>
            </a:r>
            <a:r>
              <a:rPr lang="en-US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          </a:t>
            </a:r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48% </a:t>
            </a:r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     </a:t>
            </a:r>
            <a:r>
              <a:rPr lang="en-US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   </a:t>
            </a:r>
            <a:r>
              <a:rPr lang="en-US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32%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ANOVA: the more </a:t>
            </a:r>
            <a:r>
              <a:rPr lang="en-US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severe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the brand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transgression, the </a:t>
            </a:r>
            <a:r>
              <a:rPr lang="en-US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less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likely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to forgive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Individual regressions: each of the </a:t>
            </a:r>
            <a:r>
              <a:rPr lang="en-US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3 brand transgression affects forgiveness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Multiple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regression: </a:t>
            </a:r>
            <a:r>
              <a:rPr lang="en-US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negative </a:t>
            </a: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past experience </a:t>
            </a:r>
            <a:r>
              <a:rPr lang="en-US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strongest </a:t>
            </a: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effects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on brand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forgiveness (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β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=-.186), followed by image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incongruence (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β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=-.158) and corporate wrongdoing (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β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=-.096)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The three antecedes explain 29% of the forgiveness construct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graphicFrame>
        <p:nvGraphicFramePr>
          <p:cNvPr id="39" name="Chart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0557313"/>
              </p:ext>
            </p:extLst>
          </p:nvPr>
        </p:nvGraphicFramePr>
        <p:xfrm>
          <a:off x="4121650" y="1295400"/>
          <a:ext cx="5181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Left Bracket 4"/>
          <p:cNvSpPr/>
          <p:nvPr/>
        </p:nvSpPr>
        <p:spPr>
          <a:xfrm rot="5400000">
            <a:off x="5252401" y="1329302"/>
            <a:ext cx="228600" cy="1440178"/>
          </a:xfrm>
          <a:prstGeom prst="leftBracke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Bracket 40"/>
          <p:cNvSpPr/>
          <p:nvPr/>
        </p:nvSpPr>
        <p:spPr>
          <a:xfrm rot="5400000">
            <a:off x="8151812" y="1477891"/>
            <a:ext cx="228600" cy="1143000"/>
          </a:xfrm>
          <a:prstGeom prst="leftBracke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1412" y="-448808"/>
            <a:ext cx="12103814" cy="2151586"/>
          </a:xfrm>
          <a:prstGeom prst="rect">
            <a:avLst/>
          </a:prstGeom>
        </p:spPr>
      </p:pic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7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 145"/>
          <p:cNvSpPr>
            <a:spLocks noGrp="1"/>
          </p:cNvSpPr>
          <p:nvPr>
            <p:ph type="title"/>
          </p:nvPr>
        </p:nvSpPr>
        <p:spPr>
          <a:xfrm>
            <a:off x="630418" y="685800"/>
            <a:ext cx="10969943" cy="711081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Results Brand Forgiveness on Behavior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8830" y="1534280"/>
            <a:ext cx="108757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Consumers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who are </a:t>
            </a: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more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likely to forgive are </a:t>
            </a: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less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likely to </a:t>
            </a: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switch </a:t>
            </a:r>
            <a:r>
              <a:rPr lang="en-US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brands, engage in private or public complaining or brand revenge behavio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The </a:t>
            </a:r>
            <a:r>
              <a:rPr lang="en-US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more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likely a consumer is to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forgive, the </a:t>
            </a:r>
            <a:r>
              <a:rPr lang="en-US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more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likely to </a:t>
            </a:r>
            <a:r>
              <a:rPr lang="en-US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buy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the brand again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8612" y="3124201"/>
            <a:ext cx="8420533" cy="1612983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644149"/>
              </p:ext>
            </p:extLst>
          </p:nvPr>
        </p:nvGraphicFramePr>
        <p:xfrm>
          <a:off x="836613" y="3124201"/>
          <a:ext cx="10402093" cy="268833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136529">
                  <a:extLst>
                    <a:ext uri="{9D8B030D-6E8A-4147-A177-3AD203B41FA5}">
                      <a16:colId xmlns:a16="http://schemas.microsoft.com/office/drawing/2014/main" val="2628296707"/>
                    </a:ext>
                  </a:extLst>
                </a:gridCol>
                <a:gridCol w="2010597">
                  <a:extLst>
                    <a:ext uri="{9D8B030D-6E8A-4147-A177-3AD203B41FA5}">
                      <a16:colId xmlns:a16="http://schemas.microsoft.com/office/drawing/2014/main" val="2831467291"/>
                    </a:ext>
                  </a:extLst>
                </a:gridCol>
                <a:gridCol w="2010597">
                  <a:extLst>
                    <a:ext uri="{9D8B030D-6E8A-4147-A177-3AD203B41FA5}">
                      <a16:colId xmlns:a16="http://schemas.microsoft.com/office/drawing/2014/main" val="208297239"/>
                    </a:ext>
                  </a:extLst>
                </a:gridCol>
                <a:gridCol w="1302825">
                  <a:extLst>
                    <a:ext uri="{9D8B030D-6E8A-4147-A177-3AD203B41FA5}">
                      <a16:colId xmlns:a16="http://schemas.microsoft.com/office/drawing/2014/main" val="3017327085"/>
                    </a:ext>
                  </a:extLst>
                </a:gridCol>
                <a:gridCol w="624503">
                  <a:extLst>
                    <a:ext uri="{9D8B030D-6E8A-4147-A177-3AD203B41FA5}">
                      <a16:colId xmlns:a16="http://schemas.microsoft.com/office/drawing/2014/main" val="1770424570"/>
                    </a:ext>
                  </a:extLst>
                </a:gridCol>
                <a:gridCol w="1317042">
                  <a:extLst>
                    <a:ext uri="{9D8B030D-6E8A-4147-A177-3AD203B41FA5}">
                      <a16:colId xmlns:a16="http://schemas.microsoft.com/office/drawing/2014/main" val="1464084409"/>
                    </a:ext>
                  </a:extLst>
                </a:gridCol>
              </a:tblGrid>
              <a:tr h="3802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Construct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High 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Forgiveness </a:t>
                      </a:r>
                      <a:r>
                        <a:rPr lang="en-US" sz="1800" dirty="0">
                          <a:effectLst/>
                        </a:rPr>
                        <a:t>(SD)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Low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Forgiveness (SD)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Difference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Sig.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Supported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20320"/>
                  </a:ext>
                </a:extLst>
              </a:tr>
              <a:tr h="22874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H4: Brand Switching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4.21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4.39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.18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.07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7036034"/>
                  </a:ext>
                </a:extLst>
              </a:tr>
              <a:tr h="22874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H5a: Private Complaining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4.16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4.50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.34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.00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8799022"/>
                  </a:ext>
                </a:extLst>
              </a:tr>
              <a:tr h="22874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H5b: Public Complaining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1.56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1.82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.26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.01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0404471"/>
                  </a:ext>
                </a:extLst>
              </a:tr>
              <a:tr h="22874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H5c: Brand Revenge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1.24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1.44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.20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.00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303424"/>
                  </a:ext>
                </a:extLst>
              </a:tr>
              <a:tr h="22874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H6: Likely to Buy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1.77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1.26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-.51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.00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662982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5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 145"/>
          <p:cNvSpPr>
            <a:spLocks noGrp="1"/>
          </p:cNvSpPr>
          <p:nvPr>
            <p:ph type="title"/>
          </p:nvPr>
        </p:nvSpPr>
        <p:spPr>
          <a:xfrm>
            <a:off x="630418" y="685800"/>
            <a:ext cx="10969943" cy="711081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Conclusion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8830" y="1534280"/>
            <a:ext cx="108757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Brand forgiveness is conceptualized as a </a:t>
            </a: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unique and central emotion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that only requires the consumer to forgive the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brand.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Different </a:t>
            </a: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construct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than pardoning, excusing, forgetting or reconciliation where consumer forgiveness must be earned by the brand through trustworthy behavior. </a:t>
            </a:r>
            <a:endParaRPr lang="en-US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Different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brand transgressions impact consumers’ forgiveness differently</a:t>
            </a:r>
            <a:endParaRPr lang="en-US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Relationships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damaged by </a:t>
            </a:r>
            <a:r>
              <a:rPr lang="en-US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performance related </a:t>
            </a: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transgressions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(e.g. poor performance; dissatisfaction with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the product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) have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the </a:t>
            </a:r>
            <a:r>
              <a:rPr lang="en-US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highest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likelihood of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being restored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612" y="4269168"/>
            <a:ext cx="3733800" cy="245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2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 145"/>
          <p:cNvSpPr>
            <a:spLocks noGrp="1"/>
          </p:cNvSpPr>
          <p:nvPr>
            <p:ph type="title"/>
          </p:nvPr>
        </p:nvSpPr>
        <p:spPr>
          <a:xfrm>
            <a:off x="630418" y="685800"/>
            <a:ext cx="10969943" cy="711081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Limitations and Future Research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3430" y="1477190"/>
            <a:ext cx="108757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Like love and hate, forgiveness </a:t>
            </a:r>
            <a:r>
              <a:rPr lang="en-US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culturally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grounded. Test our model in different cultures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Extend model with </a:t>
            </a:r>
            <a:r>
              <a:rPr lang="en-US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controllable vs. non-controllable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transgressions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Extend model with </a:t>
            </a:r>
            <a:r>
              <a:rPr lang="en-US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response strategies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and how they affect forgiveness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Study how forgiveness changes </a:t>
            </a: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over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Study the effect of </a:t>
            </a: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personality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on forgiveness for brands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We were able to explain almost 30% of brand forgiveness, what </a:t>
            </a: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other factors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could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explain brand forgiveness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Compare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different </a:t>
            </a: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forgiveness scales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 the branding context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6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Rectangle 226"/>
          <p:cNvSpPr/>
          <p:nvPr/>
        </p:nvSpPr>
        <p:spPr>
          <a:xfrm>
            <a:off x="0" y="0"/>
            <a:ext cx="6246812" cy="6858000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TextBox 220"/>
          <p:cNvSpPr txBox="1"/>
          <p:nvPr/>
        </p:nvSpPr>
        <p:spPr>
          <a:xfrm>
            <a:off x="608012" y="762000"/>
            <a:ext cx="5791200" cy="2691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CORPORATE BOARD &amp; </a:t>
            </a:r>
          </a:p>
          <a:p>
            <a:pPr>
              <a:lnSpc>
                <a:spcPct val="70000"/>
              </a:lnSpc>
            </a:pPr>
            <a:r>
              <a:rPr lang="en-US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TEAM OF EXECUTIVES</a:t>
            </a:r>
            <a:endParaRPr lang="en-US" sz="6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608012" y="35814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is a sample text. Insert your desired text here. </a:t>
            </a:r>
            <a:endParaRPr lang="en-US" sz="1800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7988" y="-25400"/>
            <a:ext cx="1501432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3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7F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012" y="1195187"/>
            <a:ext cx="3510152" cy="4572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72705" y="5892582"/>
            <a:ext cx="96271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+mj-lt"/>
              </a:rPr>
              <a:t>Marc Fetscherin &amp; Alexandra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Sampedro, (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2019). </a:t>
            </a:r>
            <a:r>
              <a:rPr lang="en-US" sz="1600" i="1" dirty="0" smtClean="0">
                <a:solidFill>
                  <a:schemeClr val="bg1"/>
                </a:solidFill>
                <a:latin typeface="+mj-lt"/>
              </a:rPr>
              <a:t>Brand forgiveness,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Journal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of Product &amp; Brand Management,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</a:rPr>
              <a:t>Earlycite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hlinkClick r:id="rId3"/>
              </a:rPr>
              <a:t>https</a:t>
            </a:r>
            <a:r>
              <a:rPr lang="en-US" sz="1600" dirty="0">
                <a:solidFill>
                  <a:schemeClr val="bg1"/>
                </a:solidFill>
                <a:latin typeface="+mj-lt"/>
                <a:hlinkClick r:id="rId3"/>
              </a:rPr>
              <a:t>://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hlinkClick r:id="rId3"/>
              </a:rPr>
              <a:t>doi.org/10.1108/JPBM-04-2018-1845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0" name="Picture 2" descr="https://pbs.twimg.com/media/C9DFJTZWsAEwQP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2" y="1143000"/>
            <a:ext cx="3498968" cy="46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65612" y="21336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35006" y="1676400"/>
            <a:ext cx="9906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51012" y="2819400"/>
            <a:ext cx="1600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4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145"/>
          <p:cNvSpPr>
            <a:spLocks noGrp="1"/>
          </p:cNvSpPr>
          <p:nvPr>
            <p:ph type="title"/>
          </p:nvPr>
        </p:nvSpPr>
        <p:spPr>
          <a:xfrm>
            <a:off x="608012" y="685800"/>
            <a:ext cx="10969943" cy="711081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Forgiveness Research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701983999"/>
              </p:ext>
            </p:extLst>
          </p:nvPr>
        </p:nvGraphicFramePr>
        <p:xfrm>
          <a:off x="455612" y="1371600"/>
          <a:ext cx="10896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4570412" y="6211228"/>
            <a:ext cx="37057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Number of Articles Per Year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0943" y="1676400"/>
            <a:ext cx="79542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Theology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 P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hilosophy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  P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sychology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  Business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Web of Science.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Title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search “</a:t>
            </a:r>
            <a:r>
              <a:rPr lang="en-US" i="1" dirty="0" err="1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forgiv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”</a:t>
            </a:r>
            <a:endParaRPr lang="en-US" dirty="0" smtClean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1,228 articles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2,004 authors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607 journals, only few in business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1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145"/>
          <p:cNvSpPr>
            <a:spLocks noGrp="1"/>
          </p:cNvSpPr>
          <p:nvPr>
            <p:ph type="title"/>
          </p:nvPr>
        </p:nvSpPr>
        <p:spPr>
          <a:xfrm>
            <a:off x="608012" y="685800"/>
            <a:ext cx="10969943" cy="711081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Journals Publishing about Forgiveness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0012" y="1676400"/>
            <a:ext cx="11125200" cy="448514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407143"/>
              </p:ext>
            </p:extLst>
          </p:nvPr>
        </p:nvGraphicFramePr>
        <p:xfrm>
          <a:off x="681355" y="1676400"/>
          <a:ext cx="10896600" cy="4815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7077">
                  <a:extLst>
                    <a:ext uri="{9D8B030D-6E8A-4147-A177-3AD203B41FA5}">
                      <a16:colId xmlns:a16="http://schemas.microsoft.com/office/drawing/2014/main" val="1646635112"/>
                    </a:ext>
                  </a:extLst>
                </a:gridCol>
                <a:gridCol w="5562918">
                  <a:extLst>
                    <a:ext uri="{9D8B030D-6E8A-4147-A177-3AD203B41FA5}">
                      <a16:colId xmlns:a16="http://schemas.microsoft.com/office/drawing/2014/main" val="3402326544"/>
                    </a:ext>
                  </a:extLst>
                </a:gridCol>
                <a:gridCol w="1352171">
                  <a:extLst>
                    <a:ext uri="{9D8B030D-6E8A-4147-A177-3AD203B41FA5}">
                      <a16:colId xmlns:a16="http://schemas.microsoft.com/office/drawing/2014/main" val="2268513875"/>
                    </a:ext>
                  </a:extLst>
                </a:gridCol>
                <a:gridCol w="1500065">
                  <a:extLst>
                    <a:ext uri="{9D8B030D-6E8A-4147-A177-3AD203B41FA5}">
                      <a16:colId xmlns:a16="http://schemas.microsoft.com/office/drawing/2014/main" val="1405865981"/>
                    </a:ext>
                  </a:extLst>
                </a:gridCol>
                <a:gridCol w="1674369">
                  <a:extLst>
                    <a:ext uri="{9D8B030D-6E8A-4147-A177-3AD203B41FA5}">
                      <a16:colId xmlns:a16="http://schemas.microsoft.com/office/drawing/2014/main" val="2355383241"/>
                    </a:ext>
                  </a:extLst>
                </a:gridCol>
              </a:tblGrid>
              <a:tr h="479329"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Journal </a:t>
                      </a: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 Articles</a:t>
                      </a:r>
                    </a:p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Published</a:t>
                      </a: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of all</a:t>
                      </a:r>
                    </a:p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Publications</a:t>
                      </a:r>
                      <a:endParaRPr lang="en-US" sz="1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Citations </a:t>
                      </a: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within </a:t>
                      </a:r>
                      <a:r>
                        <a:rPr lang="en-US" sz="18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WoS</a:t>
                      </a:r>
                      <a:endParaRPr lang="en-US" sz="1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434049"/>
                  </a:ext>
                </a:extLst>
              </a:tr>
              <a:tr h="243352"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Personality and Individual Differences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5405343"/>
                  </a:ext>
                </a:extLst>
              </a:tr>
              <a:tr h="243352"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Journal of Psychology and Theology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5605607"/>
                  </a:ext>
                </a:extLst>
              </a:tr>
              <a:tr h="243352"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Personality and Social Psychology Bulletin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1,336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7173108"/>
                  </a:ext>
                </a:extLst>
              </a:tr>
              <a:tr h="243352"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Journal of Social and Clinical Psychology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1451048"/>
                  </a:ext>
                </a:extLst>
              </a:tr>
              <a:tr h="243352"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Personal Relationships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7213929"/>
                  </a:ext>
                </a:extLst>
              </a:tr>
              <a:tr h="243352"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Journal of Experimental Social Psychology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90867"/>
                  </a:ext>
                </a:extLst>
              </a:tr>
              <a:tr h="243352"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Journal of Personality and Social Psychology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1,336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2305872"/>
                  </a:ext>
                </a:extLst>
              </a:tr>
              <a:tr h="243352"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Journal of Positive Psychology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1297975"/>
                  </a:ext>
                </a:extLst>
              </a:tr>
              <a:tr h="243352"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Journal of Religious Ethics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2357724"/>
                  </a:ext>
                </a:extLst>
              </a:tr>
              <a:tr h="243352"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Philosophia</a:t>
                      </a:r>
                      <a:endParaRPr lang="en-US" sz="1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8255408"/>
                  </a:ext>
                </a:extLst>
              </a:tr>
              <a:tr h="243352"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European Journal of Social Psychology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5440106"/>
                  </a:ext>
                </a:extLst>
              </a:tr>
              <a:tr h="243352"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Journal of Religion and Health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139687"/>
                  </a:ext>
                </a:extLst>
              </a:tr>
              <a:tr h="243352"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Journal of Social and Personal Relationships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5562715"/>
                  </a:ext>
                </a:extLst>
              </a:tr>
              <a:tr h="243352"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Journal of Clinical Psychology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571612"/>
                  </a:ext>
                </a:extLst>
              </a:tr>
              <a:tr h="243352"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Psychological Reports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105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18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0"/>
            <a:ext cx="1218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itle 145"/>
          <p:cNvSpPr txBox="1">
            <a:spLocks/>
          </p:cNvSpPr>
          <p:nvPr/>
        </p:nvSpPr>
        <p:spPr>
          <a:xfrm>
            <a:off x="608012" y="685800"/>
            <a:ext cx="10969943" cy="711081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chemeClr val="bg1"/>
                </a:solidFill>
              </a:rPr>
              <a:t>Brand Forgiveness (1/2)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8012" y="1625481"/>
            <a:ext cx="10896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Last decades focused on </a:t>
            </a:r>
            <a:r>
              <a:rPr lang="en-US" dirty="0" smtClean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positive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brand relationships (e.g. brand love)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More recently, shift towards </a:t>
            </a:r>
            <a:r>
              <a:rPr lang="en-US" dirty="0" smtClean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negative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brand relationships (e.g., brand hate)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All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companies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subject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to </a:t>
            </a:r>
            <a:r>
              <a:rPr lang="en-US" dirty="0" smtClean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product/service failures or </a:t>
            </a: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brand transgressions (e.g., VW, United Airlines, IKEA, H&amp;M</a:t>
            </a:r>
            <a:r>
              <a:rPr lang="en-US" dirty="0" smtClean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central mechanism in such a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process is </a:t>
            </a:r>
            <a:r>
              <a:rPr lang="en-US" dirty="0" smtClean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forgiveness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as it’s about </a:t>
            </a:r>
            <a:r>
              <a:rPr lang="en-US" dirty="0" smtClean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restoring relationships</a:t>
            </a:r>
            <a:endParaRPr lang="en-US" dirty="0" smtClean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dirty="0" smtClean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US" dirty="0" err="1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Tsarenko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and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Tojib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(2011, p. 382) state </a:t>
            </a: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“</a:t>
            </a:r>
            <a:r>
              <a:rPr lang="en-US" i="1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forgiveness is the transformation of negative emotions, either reduction negative emotions or replace with positive ones”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9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 145"/>
          <p:cNvSpPr>
            <a:spLocks noGrp="1"/>
          </p:cNvSpPr>
          <p:nvPr>
            <p:ph type="title"/>
          </p:nvPr>
        </p:nvSpPr>
        <p:spPr>
          <a:xfrm>
            <a:off x="630418" y="762000"/>
            <a:ext cx="10969943" cy="711081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Brand Forgiveness (2/2)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6387" y="1690279"/>
            <a:ext cx="110535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Three types of forgiveness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forgiveness of self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forgiveness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of 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situations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forgiveness of </a:t>
            </a:r>
            <a:r>
              <a:rPr lang="en-US" sz="2000" dirty="0" smtClean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others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602051" y="1981200"/>
            <a:ext cx="8628136" cy="4343400"/>
            <a:chOff x="5150165" y="685800"/>
            <a:chExt cx="7984977" cy="4163288"/>
          </a:xfrm>
        </p:grpSpPr>
        <p:sp>
          <p:nvSpPr>
            <p:cNvPr id="3" name="Rectangle 2"/>
            <p:cNvSpPr/>
            <p:nvPr/>
          </p:nvSpPr>
          <p:spPr>
            <a:xfrm>
              <a:off x="6780212" y="685800"/>
              <a:ext cx="6092825" cy="68790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41DC28C-1088-489E-9A3F-98944E226523}"/>
                </a:ext>
              </a:extLst>
            </p:cNvPr>
            <p:cNvSpPr/>
            <p:nvPr/>
          </p:nvSpPr>
          <p:spPr>
            <a:xfrm>
              <a:off x="7231250" y="1351246"/>
              <a:ext cx="3546087" cy="1749788"/>
            </a:xfrm>
            <a:custGeom>
              <a:avLst/>
              <a:gdLst>
                <a:gd name="connsiteX0" fmla="*/ 3106562 w 6174308"/>
                <a:gd name="connsiteY0" fmla="*/ 77 h 3117740"/>
                <a:gd name="connsiteX1" fmla="*/ 4661371 w 6174308"/>
                <a:gd name="connsiteY1" fmla="*/ 431628 h 3117740"/>
                <a:gd name="connsiteX2" fmla="*/ 6162191 w 6174308"/>
                <a:gd name="connsiteY2" fmla="*/ 2734686 h 3117740"/>
                <a:gd name="connsiteX3" fmla="*/ 6174308 w 6174308"/>
                <a:gd name="connsiteY3" fmla="*/ 2875523 h 3117740"/>
                <a:gd name="connsiteX4" fmla="*/ 5952276 w 6174308"/>
                <a:gd name="connsiteY4" fmla="*/ 3117740 h 3117740"/>
                <a:gd name="connsiteX5" fmla="*/ 5752944 w 6174308"/>
                <a:gd name="connsiteY5" fmla="*/ 2899242 h 3117740"/>
                <a:gd name="connsiteX6" fmla="*/ 5746925 w 6174308"/>
                <a:gd name="connsiteY6" fmla="*/ 2784504 h 3117740"/>
                <a:gd name="connsiteX7" fmla="*/ 4448866 w 6174308"/>
                <a:gd name="connsiteY7" fmla="*/ 791856 h 3117740"/>
                <a:gd name="connsiteX8" fmla="*/ 1753261 w 6174308"/>
                <a:gd name="connsiteY8" fmla="*/ 772849 h 3117740"/>
                <a:gd name="connsiteX9" fmla="*/ 427321 w 6174308"/>
                <a:gd name="connsiteY9" fmla="*/ 2747083 h 3117740"/>
                <a:gd name="connsiteX10" fmla="*/ 418622 w 6174308"/>
                <a:gd name="connsiteY10" fmla="*/ 2877848 h 3117740"/>
                <a:gd name="connsiteX11" fmla="*/ 216713 w 6174308"/>
                <a:gd name="connsiteY11" fmla="*/ 3104230 h 3117740"/>
                <a:gd name="connsiteX12" fmla="*/ 182637 w 6174308"/>
                <a:gd name="connsiteY12" fmla="*/ 3104230 h 3117740"/>
                <a:gd name="connsiteX13" fmla="*/ 0 w 6174308"/>
                <a:gd name="connsiteY13" fmla="*/ 2883687 h 3117740"/>
                <a:gd name="connsiteX14" fmla="*/ 12795 w 6174308"/>
                <a:gd name="connsiteY14" fmla="*/ 2691429 h 3117740"/>
                <a:gd name="connsiteX15" fmla="*/ 1545842 w 6174308"/>
                <a:gd name="connsiteY15" fmla="*/ 409669 h 3117740"/>
                <a:gd name="connsiteX16" fmla="*/ 3106562 w 6174308"/>
                <a:gd name="connsiteY16" fmla="*/ 77 h 3117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74308" h="3117740">
                  <a:moveTo>
                    <a:pt x="3106562" y="77"/>
                  </a:moveTo>
                  <a:cubicBezTo>
                    <a:pt x="3644683" y="3870"/>
                    <a:pt x="4181819" y="147853"/>
                    <a:pt x="4661371" y="431628"/>
                  </a:cubicBezTo>
                  <a:cubicBezTo>
                    <a:pt x="5498881" y="927225"/>
                    <a:pt x="6048365" y="1782703"/>
                    <a:pt x="6162191" y="2734686"/>
                  </a:cubicBezTo>
                  <a:lnTo>
                    <a:pt x="6174308" y="2875523"/>
                  </a:lnTo>
                  <a:lnTo>
                    <a:pt x="5952276" y="3117740"/>
                  </a:lnTo>
                  <a:lnTo>
                    <a:pt x="5752944" y="2899242"/>
                  </a:lnTo>
                  <a:lnTo>
                    <a:pt x="5746925" y="2784504"/>
                  </a:lnTo>
                  <a:cubicBezTo>
                    <a:pt x="5648478" y="1960869"/>
                    <a:pt x="5173239" y="1220710"/>
                    <a:pt x="4448866" y="791856"/>
                  </a:cubicBezTo>
                  <a:cubicBezTo>
                    <a:pt x="3619061" y="300582"/>
                    <a:pt x="2589886" y="293325"/>
                    <a:pt x="1753261" y="772849"/>
                  </a:cubicBezTo>
                  <a:cubicBezTo>
                    <a:pt x="1022907" y="1191462"/>
                    <a:pt x="537309" y="1924884"/>
                    <a:pt x="427321" y="2747083"/>
                  </a:cubicBezTo>
                  <a:lnTo>
                    <a:pt x="418622" y="2877848"/>
                  </a:lnTo>
                  <a:lnTo>
                    <a:pt x="216713" y="3104230"/>
                  </a:lnTo>
                  <a:lnTo>
                    <a:pt x="182637" y="3104230"/>
                  </a:lnTo>
                  <a:lnTo>
                    <a:pt x="0" y="2883687"/>
                  </a:lnTo>
                  <a:lnTo>
                    <a:pt x="12795" y="2691429"/>
                  </a:lnTo>
                  <a:cubicBezTo>
                    <a:pt x="139965" y="1741112"/>
                    <a:pt x="701423" y="893427"/>
                    <a:pt x="1545842" y="409669"/>
                  </a:cubicBezTo>
                  <a:cubicBezTo>
                    <a:pt x="2029335" y="132682"/>
                    <a:pt x="2568441" y="-3716"/>
                    <a:pt x="3106562" y="7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28" name="Freeform: Shape 29">
              <a:extLst>
                <a:ext uri="{FF2B5EF4-FFF2-40B4-BE49-F238E27FC236}">
                  <a16:creationId xmlns:a16="http://schemas.microsoft.com/office/drawing/2014/main" id="{D46C3D21-1123-423D-B3B9-54EB55827D46}"/>
                </a:ext>
              </a:extLst>
            </p:cNvPr>
            <p:cNvSpPr/>
            <p:nvPr/>
          </p:nvSpPr>
          <p:spPr>
            <a:xfrm flipV="1">
              <a:off x="7232192" y="3108242"/>
              <a:ext cx="3535402" cy="1713678"/>
            </a:xfrm>
            <a:custGeom>
              <a:avLst/>
              <a:gdLst>
                <a:gd name="connsiteX0" fmla="*/ 3106562 w 6174308"/>
                <a:gd name="connsiteY0" fmla="*/ 77 h 3117740"/>
                <a:gd name="connsiteX1" fmla="*/ 4661371 w 6174308"/>
                <a:gd name="connsiteY1" fmla="*/ 431628 h 3117740"/>
                <a:gd name="connsiteX2" fmla="*/ 6162191 w 6174308"/>
                <a:gd name="connsiteY2" fmla="*/ 2734686 h 3117740"/>
                <a:gd name="connsiteX3" fmla="*/ 6174308 w 6174308"/>
                <a:gd name="connsiteY3" fmla="*/ 2875523 h 3117740"/>
                <a:gd name="connsiteX4" fmla="*/ 5952276 w 6174308"/>
                <a:gd name="connsiteY4" fmla="*/ 3117740 h 3117740"/>
                <a:gd name="connsiteX5" fmla="*/ 5752944 w 6174308"/>
                <a:gd name="connsiteY5" fmla="*/ 2899242 h 3117740"/>
                <a:gd name="connsiteX6" fmla="*/ 5746925 w 6174308"/>
                <a:gd name="connsiteY6" fmla="*/ 2784504 h 3117740"/>
                <a:gd name="connsiteX7" fmla="*/ 4448866 w 6174308"/>
                <a:gd name="connsiteY7" fmla="*/ 791856 h 3117740"/>
                <a:gd name="connsiteX8" fmla="*/ 1753261 w 6174308"/>
                <a:gd name="connsiteY8" fmla="*/ 772849 h 3117740"/>
                <a:gd name="connsiteX9" fmla="*/ 427321 w 6174308"/>
                <a:gd name="connsiteY9" fmla="*/ 2747083 h 3117740"/>
                <a:gd name="connsiteX10" fmla="*/ 418622 w 6174308"/>
                <a:gd name="connsiteY10" fmla="*/ 2877848 h 3117740"/>
                <a:gd name="connsiteX11" fmla="*/ 216713 w 6174308"/>
                <a:gd name="connsiteY11" fmla="*/ 3104230 h 3117740"/>
                <a:gd name="connsiteX12" fmla="*/ 182637 w 6174308"/>
                <a:gd name="connsiteY12" fmla="*/ 3104230 h 3117740"/>
                <a:gd name="connsiteX13" fmla="*/ 0 w 6174308"/>
                <a:gd name="connsiteY13" fmla="*/ 2883687 h 3117740"/>
                <a:gd name="connsiteX14" fmla="*/ 12795 w 6174308"/>
                <a:gd name="connsiteY14" fmla="*/ 2691429 h 3117740"/>
                <a:gd name="connsiteX15" fmla="*/ 1545842 w 6174308"/>
                <a:gd name="connsiteY15" fmla="*/ 409669 h 3117740"/>
                <a:gd name="connsiteX16" fmla="*/ 3106562 w 6174308"/>
                <a:gd name="connsiteY16" fmla="*/ 77 h 3117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74308" h="3117740">
                  <a:moveTo>
                    <a:pt x="3106562" y="77"/>
                  </a:moveTo>
                  <a:cubicBezTo>
                    <a:pt x="3644683" y="3870"/>
                    <a:pt x="4181819" y="147853"/>
                    <a:pt x="4661371" y="431628"/>
                  </a:cubicBezTo>
                  <a:cubicBezTo>
                    <a:pt x="5498881" y="927225"/>
                    <a:pt x="6048365" y="1782703"/>
                    <a:pt x="6162191" y="2734686"/>
                  </a:cubicBezTo>
                  <a:lnTo>
                    <a:pt x="6174308" y="2875523"/>
                  </a:lnTo>
                  <a:lnTo>
                    <a:pt x="5952276" y="3117740"/>
                  </a:lnTo>
                  <a:lnTo>
                    <a:pt x="5752944" y="2899242"/>
                  </a:lnTo>
                  <a:lnTo>
                    <a:pt x="5746925" y="2784504"/>
                  </a:lnTo>
                  <a:cubicBezTo>
                    <a:pt x="5648478" y="1960869"/>
                    <a:pt x="5173239" y="1220710"/>
                    <a:pt x="4448866" y="791856"/>
                  </a:cubicBezTo>
                  <a:cubicBezTo>
                    <a:pt x="3619061" y="300582"/>
                    <a:pt x="2589886" y="293325"/>
                    <a:pt x="1753261" y="772849"/>
                  </a:cubicBezTo>
                  <a:cubicBezTo>
                    <a:pt x="1022907" y="1191462"/>
                    <a:pt x="537309" y="1924884"/>
                    <a:pt x="427321" y="2747083"/>
                  </a:cubicBezTo>
                  <a:lnTo>
                    <a:pt x="418622" y="2877848"/>
                  </a:lnTo>
                  <a:lnTo>
                    <a:pt x="216713" y="3104230"/>
                  </a:lnTo>
                  <a:lnTo>
                    <a:pt x="182637" y="3104230"/>
                  </a:lnTo>
                  <a:lnTo>
                    <a:pt x="0" y="2883687"/>
                  </a:lnTo>
                  <a:lnTo>
                    <a:pt x="12795" y="2691429"/>
                  </a:lnTo>
                  <a:cubicBezTo>
                    <a:pt x="139965" y="1741112"/>
                    <a:pt x="701423" y="893427"/>
                    <a:pt x="1545842" y="409669"/>
                  </a:cubicBezTo>
                  <a:cubicBezTo>
                    <a:pt x="2029335" y="132682"/>
                    <a:pt x="2568441" y="-3716"/>
                    <a:pt x="3106562" y="77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8FDE72B-271E-46E5-BC6C-229A1A6ADC68}"/>
                </a:ext>
              </a:extLst>
            </p:cNvPr>
            <p:cNvSpPr txBox="1"/>
            <p:nvPr/>
          </p:nvSpPr>
          <p:spPr>
            <a:xfrm rot="8578762">
              <a:off x="7388567" y="1352442"/>
              <a:ext cx="3222650" cy="333347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6495723"/>
                </a:avLst>
              </a:prstTxWarp>
              <a:spAutoFit/>
            </a:bodyPr>
            <a:lstStyle/>
            <a:p>
              <a:r>
                <a:rPr lang="en-US" sz="1800" b="1" dirty="0" smtClean="0">
                  <a:solidFill>
                    <a:schemeClr val="bg1"/>
                  </a:solidFill>
                </a:rPr>
                <a:t>BRAND FORGIVENESS</a:t>
              </a:r>
              <a:endParaRPr lang="en-US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C796B66-4F7C-4928-AC8F-E9B91585BB41}"/>
                </a:ext>
              </a:extLst>
            </p:cNvPr>
            <p:cNvSpPr txBox="1"/>
            <p:nvPr/>
          </p:nvSpPr>
          <p:spPr>
            <a:xfrm rot="9214217">
              <a:off x="7407025" y="1515610"/>
              <a:ext cx="3222650" cy="333347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5409543"/>
                </a:avLst>
              </a:prstTxWarp>
              <a:spAutoFit/>
            </a:bodyPr>
            <a:lstStyle/>
            <a:p>
              <a:r>
                <a:rPr lang="en-US" sz="1800" b="1" dirty="0" smtClean="0">
                  <a:solidFill>
                    <a:schemeClr val="bg1"/>
                  </a:solidFill>
                </a:rPr>
                <a:t>BRAND TRANSGRESSION</a:t>
              </a:r>
              <a:endParaRPr lang="en-US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230770" y="2963332"/>
              <a:ext cx="243495" cy="13644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0528353" y="3110329"/>
              <a:ext cx="240504" cy="14404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5150165" y="2672681"/>
              <a:ext cx="2286754" cy="9735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Brand Satisfaction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Brand Liking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Brand Love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0848388" y="2689140"/>
              <a:ext cx="2286754" cy="9735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Brand Dissatisfaction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Brand Dislike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Brand Hate</a:t>
              </a:r>
            </a:p>
          </p:txBody>
        </p:sp>
      </p:grp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2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212" y="76200"/>
            <a:ext cx="8458200" cy="661842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6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 145"/>
          <p:cNvSpPr>
            <a:spLocks noGrp="1"/>
          </p:cNvSpPr>
          <p:nvPr>
            <p:ph type="title"/>
          </p:nvPr>
        </p:nvSpPr>
        <p:spPr>
          <a:xfrm>
            <a:off x="630418" y="685800"/>
            <a:ext cx="10969943" cy="711081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Research Model &amp; Hypotheses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35238" y="1447800"/>
            <a:ext cx="60928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2812" y="1828800"/>
            <a:ext cx="10281178" cy="45150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0412" y="1752600"/>
            <a:ext cx="2983832" cy="43433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1075" y="2262970"/>
            <a:ext cx="2782506" cy="80181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Negative Past Experience</a:t>
            </a:r>
            <a:endParaRPr lang="en-US" sz="20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30838" y="3429000"/>
            <a:ext cx="2305374" cy="1147012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Brand Forgiveness</a:t>
            </a:r>
            <a:endParaRPr lang="en-US" sz="20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>
          <a:xfrm>
            <a:off x="3744238" y="2663876"/>
            <a:ext cx="786600" cy="1338630"/>
          </a:xfrm>
          <a:prstGeom prst="straightConnector1">
            <a:avLst/>
          </a:prstGeom>
          <a:ln>
            <a:solidFill>
              <a:schemeClr val="bg1"/>
            </a:solidFill>
            <a:headEnd w="lg" len="lg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10" idx="1"/>
          </p:cNvCxnSpPr>
          <p:nvPr/>
        </p:nvCxnSpPr>
        <p:spPr>
          <a:xfrm flipV="1">
            <a:off x="3744238" y="4002506"/>
            <a:ext cx="786600" cy="1451885"/>
          </a:xfrm>
          <a:prstGeom prst="straightConnector1">
            <a:avLst/>
          </a:prstGeom>
          <a:ln>
            <a:solidFill>
              <a:schemeClr val="bg1"/>
            </a:solidFill>
            <a:headEnd w="lg" len="lg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909035" y="1752600"/>
            <a:ext cx="2983832" cy="4343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>
            <a:endCxn id="10" idx="1"/>
          </p:cNvCxnSpPr>
          <p:nvPr/>
        </p:nvCxnSpPr>
        <p:spPr>
          <a:xfrm>
            <a:off x="3770317" y="4002506"/>
            <a:ext cx="760521" cy="0"/>
          </a:xfrm>
          <a:prstGeom prst="straightConnector1">
            <a:avLst/>
          </a:prstGeom>
          <a:ln>
            <a:solidFill>
              <a:schemeClr val="bg1"/>
            </a:solidFill>
            <a:headEnd w="lg" len="lg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066940" y="1824357"/>
            <a:ext cx="237077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Performance related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25789" y="3241206"/>
            <a:ext cx="165308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Image related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61075" y="5166930"/>
            <a:ext cx="2782506" cy="6273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Corporate Wrongdoing</a:t>
            </a:r>
            <a:endParaRPr lang="en-US" sz="20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61075" y="3695792"/>
            <a:ext cx="2782506" cy="6273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Image Incongruence (Brand and Self-image)</a:t>
            </a:r>
            <a:endParaRPr lang="en-US" sz="20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009692" y="2262970"/>
            <a:ext cx="2782506" cy="4009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Brand Switching</a:t>
            </a:r>
            <a:endParaRPr lang="en-US" sz="20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653757" y="1831104"/>
            <a:ext cx="149438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Take a Flight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885006" y="2958263"/>
            <a:ext cx="103188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Fighting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793090" y="5136116"/>
            <a:ext cx="121571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Reengage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009692" y="3373495"/>
            <a:ext cx="2782506" cy="4009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Private Complaining</a:t>
            </a:r>
            <a:endParaRPr lang="en-US" sz="20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009692" y="3918536"/>
            <a:ext cx="2782506" cy="4009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Public Complaining</a:t>
            </a:r>
            <a:endParaRPr lang="en-US" sz="20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009692" y="4440822"/>
            <a:ext cx="2782506" cy="4009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Brand Revenge</a:t>
            </a:r>
            <a:endParaRPr lang="en-US" sz="20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009692" y="5574310"/>
            <a:ext cx="2782506" cy="4009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Likely to Buy</a:t>
            </a:r>
            <a:endParaRPr lang="en-US" sz="20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80970" y="4708853"/>
            <a:ext cx="159518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Value related</a:t>
            </a:r>
          </a:p>
        </p:txBody>
      </p:sp>
      <p:cxnSp>
        <p:nvCxnSpPr>
          <p:cNvPr id="29" name="Straight Arrow Connector 28"/>
          <p:cNvCxnSpPr>
            <a:stCxn id="10" idx="3"/>
          </p:cNvCxnSpPr>
          <p:nvPr/>
        </p:nvCxnSpPr>
        <p:spPr>
          <a:xfrm flipV="1">
            <a:off x="6836212" y="2555228"/>
            <a:ext cx="1072811" cy="1447278"/>
          </a:xfrm>
          <a:prstGeom prst="straightConnector1">
            <a:avLst/>
          </a:prstGeom>
          <a:ln>
            <a:solidFill>
              <a:schemeClr val="bg1"/>
            </a:solidFill>
            <a:headEnd w="lg" len="lg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3"/>
          </p:cNvCxnSpPr>
          <p:nvPr/>
        </p:nvCxnSpPr>
        <p:spPr>
          <a:xfrm>
            <a:off x="6836212" y="4002506"/>
            <a:ext cx="1072811" cy="6947"/>
          </a:xfrm>
          <a:prstGeom prst="straightConnector1">
            <a:avLst/>
          </a:prstGeom>
          <a:ln>
            <a:solidFill>
              <a:schemeClr val="bg1"/>
            </a:solidFill>
            <a:headEnd w="lg" len="lg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3"/>
          </p:cNvCxnSpPr>
          <p:nvPr/>
        </p:nvCxnSpPr>
        <p:spPr>
          <a:xfrm>
            <a:off x="6836212" y="4002506"/>
            <a:ext cx="1072811" cy="1707233"/>
          </a:xfrm>
          <a:prstGeom prst="straightConnector1">
            <a:avLst/>
          </a:prstGeom>
          <a:ln>
            <a:solidFill>
              <a:schemeClr val="bg1"/>
            </a:solidFill>
            <a:headEnd w="lg" len="lg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927529" y="2880115"/>
            <a:ext cx="474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H1</a:t>
            </a:r>
            <a:endParaRPr lang="en-US" sz="20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44901" y="3688846"/>
            <a:ext cx="474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H2</a:t>
            </a:r>
            <a:endParaRPr lang="en-US" sz="20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27529" y="4856122"/>
            <a:ext cx="474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H3</a:t>
            </a:r>
            <a:endParaRPr lang="en-US" sz="20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99390" y="2773597"/>
            <a:ext cx="474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H4</a:t>
            </a:r>
            <a:endParaRPr lang="en-US" sz="20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58762" y="3589788"/>
            <a:ext cx="1000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H5 (a-c)</a:t>
            </a:r>
            <a:endParaRPr lang="en-US" sz="20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99390" y="5085059"/>
            <a:ext cx="474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H6</a:t>
            </a:r>
            <a:endParaRPr lang="en-US" sz="20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9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 145"/>
          <p:cNvSpPr>
            <a:spLocks noGrp="1"/>
          </p:cNvSpPr>
          <p:nvPr>
            <p:ph type="title"/>
          </p:nvPr>
        </p:nvSpPr>
        <p:spPr>
          <a:xfrm>
            <a:off x="630418" y="685800"/>
            <a:ext cx="10969943" cy="711081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Method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83427" y="1676400"/>
            <a:ext cx="1091693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MTurk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anonymous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and conﬁdential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survey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$1.25 per completed survey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472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usable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responses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similar to US Census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Series of validity and reliability tests</a:t>
            </a:r>
          </a:p>
          <a:p>
            <a:pPr marL="952393" lvl="1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Sample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adequacy 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with KMO 0.815 ( &gt; 0.5)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952393" lvl="1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Reliability, Cronbach’s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 values 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&gt; 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0.70 </a:t>
            </a:r>
          </a:p>
          <a:p>
            <a:pPr marL="952393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CFA with no item had signiﬁcant cross-loadings </a:t>
            </a:r>
          </a:p>
          <a:p>
            <a:pPr marL="952393" lvl="1" indent="-342900"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Multicollinearity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(VIF) 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unproblematic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952393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Convergent validity 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AVE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&gt; 0.50 and CR &gt; 0.60 </a:t>
            </a:r>
          </a:p>
          <a:p>
            <a:pPr marL="952393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Discriminant validity AVE &gt; SIC </a:t>
            </a:r>
          </a:p>
          <a:p>
            <a:pPr marL="952393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SEM and model fit indexes 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075" y="1828800"/>
            <a:ext cx="4082527" cy="30361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0233" y="4107304"/>
            <a:ext cx="2600410" cy="134152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2019" y="4978477"/>
            <a:ext cx="2434805" cy="149973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4375" y="5680015"/>
            <a:ext cx="2657211" cy="1066835"/>
          </a:xfrm>
          <a:prstGeom prst="rect">
            <a:avLst/>
          </a:prstGeom>
        </p:spPr>
      </p:pic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3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lideModelTheme-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6699"/>
      </a:accent1>
      <a:accent2>
        <a:srgbClr val="AAAAAA"/>
      </a:accent2>
      <a:accent3>
        <a:srgbClr val="FFA518"/>
      </a:accent3>
      <a:accent4>
        <a:srgbClr val="993333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7630</TotalTime>
  <Words>857</Words>
  <Application>Microsoft Office PowerPoint</Application>
  <PresentationFormat>Custom</PresentationFormat>
  <Paragraphs>239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Forgiveness Research</vt:lpstr>
      <vt:lpstr>Journals Publishing about Forgiveness</vt:lpstr>
      <vt:lpstr>PowerPoint Presentation</vt:lpstr>
      <vt:lpstr>Brand Forgiveness (2/2)</vt:lpstr>
      <vt:lpstr>PowerPoint Presentation</vt:lpstr>
      <vt:lpstr>Research Model &amp; Hypotheses</vt:lpstr>
      <vt:lpstr>Method</vt:lpstr>
      <vt:lpstr>Results Antecedes of Brand Forgiveness</vt:lpstr>
      <vt:lpstr>Results Brand Forgiveness on Behavior</vt:lpstr>
      <vt:lpstr>Conclusion</vt:lpstr>
      <vt:lpstr>Limitations and Future Research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SlideModel PowerPoint Wide</dc:title>
  <dc:creator>Julian</dc:creator>
  <cp:lastModifiedBy>Marc Fetscherin</cp:lastModifiedBy>
  <cp:revision>266</cp:revision>
  <dcterms:created xsi:type="dcterms:W3CDTF">2013-09-12T13:05:01Z</dcterms:created>
  <dcterms:modified xsi:type="dcterms:W3CDTF">2019-05-18T12:15:14Z</dcterms:modified>
</cp:coreProperties>
</file>